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258" r:id="rId5"/>
    <p:sldId id="266" r:id="rId6"/>
    <p:sldId id="269" r:id="rId7"/>
    <p:sldId id="265" r:id="rId8"/>
    <p:sldId id="267" r:id="rId9"/>
    <p:sldId id="27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D2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8CA157-2C34-4DAB-8203-48AB0D07537C}" v="53" dt="2022-10-26T08:18:27.6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89769" autoAdjust="0"/>
  </p:normalViewPr>
  <p:slideViewPr>
    <p:cSldViewPr snapToGrid="0">
      <p:cViewPr varScale="1">
        <p:scale>
          <a:sx n="103" d="100"/>
          <a:sy n="103" d="100"/>
        </p:scale>
        <p:origin x="91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CE228E-7323-4C84-8663-A0B8EFF9B19D}" type="datetimeFigureOut">
              <a:rPr lang="en-GB" smtClean="0"/>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F73EF1-291D-4178-A07D-3B5512668CE6}" type="slidenum">
              <a:rPr lang="en-GB" smtClean="0"/>
              <a:t>‹#›</a:t>
            </a:fld>
            <a:endParaRPr lang="en-GB"/>
          </a:p>
        </p:txBody>
      </p:sp>
    </p:spTree>
    <p:extLst>
      <p:ext uri="{BB962C8B-B14F-4D97-AF65-F5344CB8AC3E}">
        <p14:creationId xmlns:p14="http://schemas.microsoft.com/office/powerpoint/2010/main" val="1015570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that mental health is something that we all have. We all have thoughts and feelings and its important to care for our thoughts and feelings like we care for our friends. There are lots of ways we can care for our mental health like ….. But this week we are focusing on connecting with people. </a:t>
            </a:r>
            <a:endParaRPr lang="en-GB" dirty="0"/>
          </a:p>
        </p:txBody>
      </p:sp>
      <p:sp>
        <p:nvSpPr>
          <p:cNvPr id="4" name="Slide Number Placeholder 3"/>
          <p:cNvSpPr>
            <a:spLocks noGrp="1"/>
          </p:cNvSpPr>
          <p:nvPr>
            <p:ph type="sldNum" sz="quarter" idx="5"/>
          </p:nvPr>
        </p:nvSpPr>
        <p:spPr/>
        <p:txBody>
          <a:bodyPr/>
          <a:lstStyle/>
          <a:p>
            <a:fld id="{00F73EF1-291D-4178-A07D-3B5512668CE6}" type="slidenum">
              <a:rPr lang="en-GB" smtClean="0"/>
              <a:t>2</a:t>
            </a:fld>
            <a:endParaRPr lang="en-GB"/>
          </a:p>
        </p:txBody>
      </p:sp>
    </p:spTree>
    <p:extLst>
      <p:ext uri="{BB962C8B-B14F-4D97-AF65-F5344CB8AC3E}">
        <p14:creationId xmlns:p14="http://schemas.microsoft.com/office/powerpoint/2010/main" val="2775936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a piece of string and line it up across the front of the class. Ask a child to hold 1 end. Who have you spoken to today? Bring that child to hold onto the string. This shows a connection. Then ask the new child, who have you played with today? Bring the person up to join  the string. Then continue with other questions, pulling up children to show our connections. Who have you listened to today? Who have you laughed with together. These children are all connected to someone else through their shared experiences. </a:t>
            </a:r>
            <a:endParaRPr lang="en-GB" dirty="0"/>
          </a:p>
        </p:txBody>
      </p:sp>
      <p:sp>
        <p:nvSpPr>
          <p:cNvPr id="4" name="Slide Number Placeholder 3"/>
          <p:cNvSpPr>
            <a:spLocks noGrp="1"/>
          </p:cNvSpPr>
          <p:nvPr>
            <p:ph type="sldNum" sz="quarter" idx="5"/>
          </p:nvPr>
        </p:nvSpPr>
        <p:spPr/>
        <p:txBody>
          <a:bodyPr/>
          <a:lstStyle/>
          <a:p>
            <a:fld id="{00F73EF1-291D-4178-A07D-3B5512668CE6}" type="slidenum">
              <a:rPr lang="en-GB" smtClean="0"/>
              <a:t>4</a:t>
            </a:fld>
            <a:endParaRPr lang="en-GB"/>
          </a:p>
        </p:txBody>
      </p:sp>
    </p:spTree>
    <p:extLst>
      <p:ext uri="{BB962C8B-B14F-4D97-AF65-F5344CB8AC3E}">
        <p14:creationId xmlns:p14="http://schemas.microsoft.com/office/powerpoint/2010/main" val="2871907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F73EF1-291D-4178-A07D-3B5512668CE6}" type="slidenum">
              <a:rPr lang="en-GB" smtClean="0"/>
              <a:t>6</a:t>
            </a:fld>
            <a:endParaRPr lang="en-GB"/>
          </a:p>
        </p:txBody>
      </p:sp>
    </p:spTree>
    <p:extLst>
      <p:ext uri="{BB962C8B-B14F-4D97-AF65-F5344CB8AC3E}">
        <p14:creationId xmlns:p14="http://schemas.microsoft.com/office/powerpoint/2010/main" val="4204931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B102A-CED0-4DB2-AE5B-B080B7C838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9715A6-FF48-4C59-9582-BF4468B9A4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928359-41CD-4D76-917B-B4682E2A4D5A}"/>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2C908E15-97A8-4373-9ED1-F99F5D6BF3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AEB887-5BDB-46C6-849E-AD3798A3CACD}"/>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901251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75A37-6AEF-4C66-9718-25F6DF1B98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6A207D-4B70-48D1-9540-9B99FE02322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C67A9-F90A-4634-AF8E-D013A5A76FBD}"/>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1C09A742-E892-4AA9-A005-A8A24C0308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B82352-C33B-483D-B793-911472671B81}"/>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2420705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FA24F-B6B3-4EC8-927C-1D58EF171B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9836099-FB2B-44CE-8938-4DE5668428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303ED6A-FE28-4D70-ADFD-AF881FBD4EA9}"/>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3A2C2E26-4D63-4EB4-B3A3-F6CFDBEFC0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E41013-5D7B-4AB5-B81C-1D9ACD0715A2}"/>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3475722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8F3C1-0A70-4E85-943A-A85E3E7E4F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EA87E7-5F7A-4186-A012-1C3EB08E99B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DFFE817-A6B6-4AF5-A9CE-457304AF072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35950E1-939D-4B61-969B-040FB4CC63D6}"/>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6" name="Footer Placeholder 5">
            <a:extLst>
              <a:ext uri="{FF2B5EF4-FFF2-40B4-BE49-F238E27FC236}">
                <a16:creationId xmlns:a16="http://schemas.microsoft.com/office/drawing/2014/main" id="{A28EEF99-AAEC-4CBE-B7FC-1EEC442D1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6BD591-7324-4395-9EE0-0ECA3C9EFE7C}"/>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2058641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14218-80D3-43B9-A086-E037263AFD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0367D9-99BD-430C-9901-75B15F41A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A88BB8C-14BF-4742-8BD8-2D49FB7B1E9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973B63-12CA-4855-AAEF-7C66E0B7CC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F193EEC-1CD7-4496-B48F-F65C2537DA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6D14C4-5D0D-493F-AA25-8DAC4371F4BD}"/>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8" name="Footer Placeholder 7">
            <a:extLst>
              <a:ext uri="{FF2B5EF4-FFF2-40B4-BE49-F238E27FC236}">
                <a16:creationId xmlns:a16="http://schemas.microsoft.com/office/drawing/2014/main" id="{F5734A0B-D53A-4996-B353-BEE3F2594A6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0F613D-E3FD-4C00-9D2A-9E17EB938909}"/>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125884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9C98A-20C8-4BA4-B704-05EAE9E7D8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E39CF4-660A-4027-A013-580102D87F39}"/>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4" name="Footer Placeholder 3">
            <a:extLst>
              <a:ext uri="{FF2B5EF4-FFF2-40B4-BE49-F238E27FC236}">
                <a16:creationId xmlns:a16="http://schemas.microsoft.com/office/drawing/2014/main" id="{966A79FF-11E8-4350-9966-D9963CCE3F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DFC4AFA-6205-4B7A-96F4-75B06E0204D9}"/>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796429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813B4A-1B22-4936-9176-680165BB022B}"/>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3" name="Footer Placeholder 2">
            <a:extLst>
              <a:ext uri="{FF2B5EF4-FFF2-40B4-BE49-F238E27FC236}">
                <a16:creationId xmlns:a16="http://schemas.microsoft.com/office/drawing/2014/main" id="{BDCCDC93-5358-4B81-9EA4-93EC04ED4E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A8A1F5B-4143-4E62-8093-DD9C4FE7B80B}"/>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2940056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4F45B-130C-4AE7-A35A-D9C83022B7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F936C2A-08EE-484D-A4D5-5560A5333A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1D93C-8224-48D6-92B1-29EF3A6D0F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EFF0FF-5716-47E1-BC12-FBDF982EBC4C}"/>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6" name="Footer Placeholder 5">
            <a:extLst>
              <a:ext uri="{FF2B5EF4-FFF2-40B4-BE49-F238E27FC236}">
                <a16:creationId xmlns:a16="http://schemas.microsoft.com/office/drawing/2014/main" id="{E20535DE-E4E8-46AE-85B0-3065918F74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82F595-2D07-4EB6-83C3-91EFAACC3FD0}"/>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4113234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7E238-E3DB-4317-BBB0-D3140FE7AD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03565C-E993-440E-9F27-2D39A5C3CA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A2FE16-64BA-4A9D-9661-17EA569FB3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0AD67A3-A39E-418C-A415-84DE4F2531C9}"/>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6" name="Footer Placeholder 5">
            <a:extLst>
              <a:ext uri="{FF2B5EF4-FFF2-40B4-BE49-F238E27FC236}">
                <a16:creationId xmlns:a16="http://schemas.microsoft.com/office/drawing/2014/main" id="{9C208AF5-E94C-4850-908C-7BFE1D6E48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1C656C-D318-4BCD-82CB-BBB85FF9F3F7}"/>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2275625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26D8D-27AB-4D1E-A386-D09D6BDD0C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32663D-0679-4CD1-8B83-888591422BC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8530A-4158-4FB8-9430-B99651E79183}"/>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A5ED4688-D016-4856-A832-63F43AFB5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853AB2-4F0D-4393-B035-B3AF9D0B2B20}"/>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933665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92967A-6342-4297-BD2A-251ADEADDE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A7D209-D2FA-442F-95EB-402F46D9163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586088-C77C-473F-B3DD-A3C1E9FFB6F6}"/>
              </a:ext>
            </a:extLst>
          </p:cNvPr>
          <p:cNvSpPr>
            <a:spLocks noGrp="1"/>
          </p:cNvSpPr>
          <p:nvPr>
            <p:ph type="dt" sz="half" idx="10"/>
          </p:nvPr>
        </p:nvSpPr>
        <p:spPr/>
        <p:txBody>
          <a:body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F8BB8548-D2DD-413E-B265-1AE4664B8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1321E4-FCD4-4C9F-8C4F-A1451C5D5E44}"/>
              </a:ext>
            </a:extLst>
          </p:cNvPr>
          <p:cNvSpPr>
            <a:spLocks noGrp="1"/>
          </p:cNvSpPr>
          <p:nvPr>
            <p:ph type="sldNum" sz="quarter" idx="12"/>
          </p:nvPr>
        </p:nvSpPr>
        <p:spPr/>
        <p:txBody>
          <a:bodyPr/>
          <a:lstStyle/>
          <a:p>
            <a:fld id="{76FB918E-73D7-4F67-9D08-5993C9DED0DF}" type="slidenum">
              <a:rPr lang="en-GB" smtClean="0"/>
              <a:pPr/>
              <a:t>‹#›</a:t>
            </a:fld>
            <a:endParaRPr lang="en-GB"/>
          </a:p>
        </p:txBody>
      </p:sp>
    </p:spTree>
    <p:extLst>
      <p:ext uri="{BB962C8B-B14F-4D97-AF65-F5344CB8AC3E}">
        <p14:creationId xmlns:p14="http://schemas.microsoft.com/office/powerpoint/2010/main" val="2840074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4B12BA-18D1-4AAC-AB61-E0C2511927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EF01A3-A74E-478F-BC21-7FD4DAEFEA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11D1E7-8F4B-4F1E-8464-98A9659115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2CEF02-969C-4D7D-B2D8-252AA5162CB4}" type="datetimeFigureOut">
              <a:rPr lang="en-GB" smtClean="0"/>
              <a:pPr/>
              <a:t>06/02/2023</a:t>
            </a:fld>
            <a:endParaRPr lang="en-GB"/>
          </a:p>
        </p:txBody>
      </p:sp>
      <p:sp>
        <p:nvSpPr>
          <p:cNvPr id="5" name="Footer Placeholder 4">
            <a:extLst>
              <a:ext uri="{FF2B5EF4-FFF2-40B4-BE49-F238E27FC236}">
                <a16:creationId xmlns:a16="http://schemas.microsoft.com/office/drawing/2014/main" id="{405327B6-5CED-44FC-9254-FD8F5082AF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C63464-37C0-448B-BAB6-C2F5BF957C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FB918E-73D7-4F67-9D08-5993C9DED0DF}" type="slidenum">
              <a:rPr lang="en-GB" smtClean="0"/>
              <a:pPr/>
              <a:t>‹#›</a:t>
            </a:fld>
            <a:endParaRPr lang="en-GB"/>
          </a:p>
        </p:txBody>
      </p:sp>
    </p:spTree>
    <p:extLst>
      <p:ext uri="{BB962C8B-B14F-4D97-AF65-F5344CB8AC3E}">
        <p14:creationId xmlns:p14="http://schemas.microsoft.com/office/powerpoint/2010/main" val="3006263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bOsbofgusak?feature=oembed" TargetMode="External"/><Relationship Id="rId5" Type="http://schemas.openxmlformats.org/officeDocument/2006/relationships/image" Target="../media/image8.jpeg"/><Relationship Id="rId4" Type="http://schemas.openxmlformats.org/officeDocument/2006/relationships/hyperlink" Target="https://youtu.be/bOsbofgusa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8572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F03E2C3-822C-C6F2-CFFF-F309978F49A9}"/>
              </a:ext>
            </a:extLst>
          </p:cNvPr>
          <p:cNvSpPr>
            <a:spLocks noGrp="1"/>
          </p:cNvSpPr>
          <p:nvPr>
            <p:ph idx="1"/>
          </p:nvPr>
        </p:nvSpPr>
        <p:spPr>
          <a:xfrm>
            <a:off x="838200" y="1308809"/>
            <a:ext cx="10515600" cy="2232025"/>
          </a:xfrm>
        </p:spPr>
        <p:txBody>
          <a:bodyPr vert="horz" lIns="91440" tIns="45720" rIns="91440" bIns="45720" rtlCol="0" anchor="t">
            <a:normAutofit/>
          </a:bodyPr>
          <a:lstStyle/>
          <a:p>
            <a:pPr marL="0" indent="0" algn="ctr">
              <a:buNone/>
            </a:pPr>
            <a:r>
              <a:rPr lang="en-US" sz="4400" b="1" kern="1200" dirty="0">
                <a:solidFill>
                  <a:srgbClr val="FFFFFF"/>
                </a:solidFill>
                <a:latin typeface="+mj-lt"/>
                <a:ea typeface="+mj-ea"/>
                <a:cs typeface="+mj-cs"/>
              </a:rPr>
              <a:t>This week, is Children’s mental health week. What does this mean?</a:t>
            </a:r>
          </a:p>
        </p:txBody>
      </p:sp>
      <p:pic>
        <p:nvPicPr>
          <p:cNvPr id="1026" name="Picture 2" descr="Mental Health within the workplace: How Technology helps| HMIS">
            <a:extLst>
              <a:ext uri="{FF2B5EF4-FFF2-40B4-BE49-F238E27FC236}">
                <a16:creationId xmlns:a16="http://schemas.microsoft.com/office/drawing/2014/main" id="{9F482109-5050-4C37-87AA-D381BD963B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2984" y="2737526"/>
            <a:ext cx="58293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75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F03E2C3-822C-C6F2-CFFF-F309978F49A9}"/>
              </a:ext>
            </a:extLst>
          </p:cNvPr>
          <p:cNvSpPr>
            <a:spLocks noGrp="1"/>
          </p:cNvSpPr>
          <p:nvPr>
            <p:ph idx="1"/>
          </p:nvPr>
        </p:nvSpPr>
        <p:spPr>
          <a:xfrm>
            <a:off x="2522705" y="4273685"/>
            <a:ext cx="6932579" cy="2464308"/>
          </a:xfrm>
        </p:spPr>
        <p:txBody>
          <a:bodyPr vert="horz" lIns="91440" tIns="45720" rIns="91440" bIns="45720" rtlCol="0" anchor="t">
            <a:normAutofit fontScale="62500" lnSpcReduction="20000"/>
          </a:bodyPr>
          <a:lstStyle/>
          <a:p>
            <a:pPr marL="0" indent="0" algn="ctr">
              <a:buNone/>
            </a:pPr>
            <a:r>
              <a:rPr lang="en-US" sz="4400" b="1" kern="1200" dirty="0">
                <a:solidFill>
                  <a:srgbClr val="FFFFFF"/>
                </a:solidFill>
                <a:latin typeface="+mj-lt"/>
                <a:ea typeface="+mj-ea"/>
                <a:cs typeface="+mj-cs"/>
              </a:rPr>
              <a:t>Some ways to connect with others- </a:t>
            </a:r>
          </a:p>
          <a:p>
            <a:pPr marL="0" indent="0" algn="ctr">
              <a:buNone/>
            </a:pPr>
            <a:r>
              <a:rPr lang="en-US" sz="4400" b="1" dirty="0">
                <a:solidFill>
                  <a:srgbClr val="FFFFFF"/>
                </a:solidFill>
                <a:latin typeface="+mj-lt"/>
                <a:ea typeface="+mj-ea"/>
                <a:cs typeface="+mj-cs"/>
              </a:rPr>
              <a:t>Talk, ask questions, listen, share, play, have fun.</a:t>
            </a:r>
          </a:p>
          <a:p>
            <a:pPr marL="0" indent="0" algn="ctr">
              <a:buNone/>
            </a:pPr>
            <a:r>
              <a:rPr lang="en-US" sz="4400" b="1" dirty="0">
                <a:solidFill>
                  <a:srgbClr val="FFFFFF"/>
                </a:solidFill>
                <a:latin typeface="+mj-lt"/>
                <a:ea typeface="+mj-ea"/>
                <a:cs typeface="+mj-cs"/>
              </a:rPr>
              <a:t>Look out for signs when a connection is unhealth and affects your mental health. These connections might make you feel sad or unhappy.</a:t>
            </a:r>
          </a:p>
        </p:txBody>
      </p:sp>
      <p:pic>
        <p:nvPicPr>
          <p:cNvPr id="2050" name="Picture 2" descr="5 ways to connect better with your people and customers">
            <a:extLst>
              <a:ext uri="{FF2B5EF4-FFF2-40B4-BE49-F238E27FC236}">
                <a16:creationId xmlns:a16="http://schemas.microsoft.com/office/drawing/2014/main" id="{479E15C3-B444-4D13-827F-97D608D382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2705" y="1576122"/>
            <a:ext cx="3331723" cy="226606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C81A4365-E3F0-4A7C-A7AE-D3782253D020}"/>
              </a:ext>
            </a:extLst>
          </p:cNvPr>
          <p:cNvSpPr txBox="1">
            <a:spLocks/>
          </p:cNvSpPr>
          <p:nvPr/>
        </p:nvSpPr>
        <p:spPr>
          <a:xfrm>
            <a:off x="7033098" y="1702342"/>
            <a:ext cx="4231532" cy="2266062"/>
          </a:xfrm>
          <a:prstGeom prst="rect">
            <a:avLst/>
          </a:prstGeom>
        </p:spPr>
        <p:txBody>
          <a:bodyPr vert="horz" lIns="91440" tIns="45720" rIns="91440" bIns="45720" rtlCol="0" anchor="t">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400" b="1" dirty="0">
                <a:solidFill>
                  <a:srgbClr val="FFFFFF"/>
                </a:solidFill>
                <a:latin typeface="+mj-lt"/>
                <a:ea typeface="+mj-ea"/>
                <a:cs typeface="+mj-cs"/>
              </a:rPr>
              <a:t>What does connecting with others mean to you?</a:t>
            </a:r>
          </a:p>
          <a:p>
            <a:pPr marL="0" indent="0" algn="ctr">
              <a:buFont typeface="Arial" panose="020B0604020202020204" pitchFamily="34" charset="0"/>
              <a:buNone/>
            </a:pPr>
            <a:r>
              <a:rPr lang="en-US" sz="4400" b="1" dirty="0">
                <a:solidFill>
                  <a:srgbClr val="FFFFFF"/>
                </a:solidFill>
                <a:latin typeface="+mj-lt"/>
                <a:ea typeface="+mj-ea"/>
                <a:cs typeface="+mj-cs"/>
              </a:rPr>
              <a:t>There are lots of ways we can make meaningful connections with other people. Those connections can have a negative or positive affect on our mental health. </a:t>
            </a:r>
          </a:p>
        </p:txBody>
      </p:sp>
    </p:spTree>
    <p:extLst>
      <p:ext uri="{BB962C8B-B14F-4D97-AF65-F5344CB8AC3E}">
        <p14:creationId xmlns:p14="http://schemas.microsoft.com/office/powerpoint/2010/main" val="270205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306C2C-7271-392D-FD8D-469B540332A8}"/>
              </a:ext>
            </a:extLst>
          </p:cNvPr>
          <p:cNvSpPr>
            <a:spLocks noGrp="1"/>
          </p:cNvSpPr>
          <p:nvPr>
            <p:ph idx="1"/>
          </p:nvPr>
        </p:nvSpPr>
        <p:spPr>
          <a:xfrm>
            <a:off x="5133975" y="2492375"/>
            <a:ext cx="6667500" cy="2832100"/>
          </a:xfrm>
        </p:spPr>
        <p:txBody>
          <a:bodyPr>
            <a:normAutofit lnSpcReduction="10000"/>
          </a:bodyPr>
          <a:lstStyle/>
          <a:p>
            <a:pPr marL="0" indent="0">
              <a:buNone/>
            </a:pPr>
            <a:r>
              <a:rPr lang="en-US" sz="4800" b="1" dirty="0">
                <a:solidFill>
                  <a:srgbClr val="EA5D25"/>
                </a:solidFill>
                <a:latin typeface="+mj-lt"/>
                <a:cs typeface="Calibri"/>
              </a:rPr>
              <a:t>Who have you already connected with today?</a:t>
            </a:r>
          </a:p>
          <a:p>
            <a:pPr marL="0" indent="0">
              <a:buNone/>
            </a:pPr>
            <a:endParaRPr lang="en-US" sz="4800" b="1" dirty="0">
              <a:solidFill>
                <a:srgbClr val="EA5D25"/>
              </a:solidFill>
              <a:latin typeface="+mj-lt"/>
              <a:cs typeface="Calibri"/>
            </a:endParaRPr>
          </a:p>
          <a:p>
            <a:pPr marL="0" indent="0">
              <a:buNone/>
            </a:pPr>
            <a:r>
              <a:rPr lang="en-US" sz="4800" b="1" dirty="0">
                <a:solidFill>
                  <a:srgbClr val="EA5D25"/>
                </a:solidFill>
                <a:latin typeface="+mj-lt"/>
                <a:cs typeface="Calibri"/>
              </a:rPr>
              <a:t>How did you connect?</a:t>
            </a:r>
          </a:p>
          <a:p>
            <a:pPr marL="0" indent="0">
              <a:buNone/>
            </a:pPr>
            <a:endParaRPr lang="en-US" sz="4800" b="1" dirty="0">
              <a:solidFill>
                <a:srgbClr val="EA5D25"/>
              </a:solidFill>
              <a:latin typeface="+mj-lt"/>
              <a:cs typeface="Calibri"/>
            </a:endParaRPr>
          </a:p>
          <a:p>
            <a:pPr marL="0" indent="0">
              <a:buNone/>
            </a:pPr>
            <a:endParaRPr lang="en-US" sz="4800" b="1" dirty="0">
              <a:solidFill>
                <a:srgbClr val="EA5D25"/>
              </a:solidFill>
              <a:latin typeface="+mj-lt"/>
              <a:cs typeface="Calibri"/>
            </a:endParaRPr>
          </a:p>
          <a:p>
            <a:endParaRPr lang="en-GB" sz="4800" b="1" dirty="0">
              <a:solidFill>
                <a:srgbClr val="EA5D25"/>
              </a:solidFill>
              <a:latin typeface="+mj-lt"/>
            </a:endParaRPr>
          </a:p>
        </p:txBody>
      </p:sp>
      <p:pic>
        <p:nvPicPr>
          <p:cNvPr id="6" name="Picture 5" descr="A picture containing text&#10;&#10;Description automatically generated">
            <a:extLst>
              <a:ext uri="{FF2B5EF4-FFF2-40B4-BE49-F238E27FC236}">
                <a16:creationId xmlns:a16="http://schemas.microsoft.com/office/drawing/2014/main" id="{07403418-AA89-C481-EBDB-CB112FA5549E}"/>
              </a:ext>
            </a:extLst>
          </p:cNvPr>
          <p:cNvPicPr>
            <a:picLocks noChangeAspect="1"/>
          </p:cNvPicPr>
          <p:nvPr/>
        </p:nvPicPr>
        <p:blipFill rotWithShape="1">
          <a:blip r:embed="rId4">
            <a:extLst>
              <a:ext uri="{28A0092B-C50C-407E-A947-70E740481C1C}">
                <a14:useLocalDpi xmlns:a14="http://schemas.microsoft.com/office/drawing/2010/main" val="0"/>
              </a:ext>
            </a:extLst>
          </a:blip>
          <a:srcRect l="53985" t="17315" b="17546"/>
          <a:stretch/>
        </p:blipFill>
        <p:spPr>
          <a:xfrm>
            <a:off x="152400" y="1674812"/>
            <a:ext cx="5610225" cy="4467225"/>
          </a:xfrm>
          <a:prstGeom prst="rect">
            <a:avLst/>
          </a:prstGeom>
        </p:spPr>
      </p:pic>
    </p:spTree>
    <p:extLst>
      <p:ext uri="{BB962C8B-B14F-4D97-AF65-F5344CB8AC3E}">
        <p14:creationId xmlns:p14="http://schemas.microsoft.com/office/powerpoint/2010/main" val="404137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13E8B-DE76-1811-6953-16A88DB8A077}"/>
              </a:ext>
            </a:extLst>
          </p:cNvPr>
          <p:cNvSpPr>
            <a:spLocks noGrp="1"/>
          </p:cNvSpPr>
          <p:nvPr>
            <p:ph type="title"/>
          </p:nvPr>
        </p:nvSpPr>
        <p:spPr>
          <a:xfrm>
            <a:off x="400049" y="279400"/>
            <a:ext cx="7477125" cy="1325563"/>
          </a:xfrm>
        </p:spPr>
        <p:txBody>
          <a:bodyPr>
            <a:normAutofit/>
          </a:bodyPr>
          <a:lstStyle/>
          <a:p>
            <a:r>
              <a:rPr lang="en-US" sz="4800" b="1" dirty="0">
                <a:solidFill>
                  <a:schemeClr val="bg1"/>
                </a:solidFill>
              </a:rPr>
              <a:t>Together </a:t>
            </a:r>
            <a:r>
              <a:rPr lang="en-US" sz="4800" dirty="0">
                <a:solidFill>
                  <a:schemeClr val="bg1"/>
                </a:solidFill>
              </a:rPr>
              <a:t>by Matt Goodfellow</a:t>
            </a:r>
            <a:endParaRPr lang="en-GB" sz="4800" dirty="0">
              <a:solidFill>
                <a:schemeClr val="bg1"/>
              </a:solidFill>
            </a:endParaRPr>
          </a:p>
        </p:txBody>
      </p:sp>
      <p:sp>
        <p:nvSpPr>
          <p:cNvPr id="4" name="Title 1">
            <a:extLst>
              <a:ext uri="{FF2B5EF4-FFF2-40B4-BE49-F238E27FC236}">
                <a16:creationId xmlns:a16="http://schemas.microsoft.com/office/drawing/2014/main" id="{B160055C-3A19-7893-EACE-95D795426CA5}"/>
              </a:ext>
            </a:extLst>
          </p:cNvPr>
          <p:cNvSpPr txBox="1">
            <a:spLocks/>
          </p:cNvSpPr>
          <p:nvPr/>
        </p:nvSpPr>
        <p:spPr>
          <a:xfrm>
            <a:off x="519112" y="6216650"/>
            <a:ext cx="11572876" cy="3619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200" dirty="0">
                <a:solidFill>
                  <a:schemeClr val="bg1"/>
                </a:solidFill>
              </a:rPr>
              <a:t>Poet Matt Goodfellow reads his poem 'Together' as part of Children's Mental Health Week 2023. This poem is taken from the book 'The Same Inside', published by Macmillan.</a:t>
            </a:r>
            <a:endParaRPr lang="en-GB" sz="1200" dirty="0">
              <a:solidFill>
                <a:schemeClr val="bg1"/>
              </a:solidFill>
            </a:endParaRPr>
          </a:p>
        </p:txBody>
      </p:sp>
      <p:sp>
        <p:nvSpPr>
          <p:cNvPr id="9" name="TextBox 8">
            <a:extLst>
              <a:ext uri="{FF2B5EF4-FFF2-40B4-BE49-F238E27FC236}">
                <a16:creationId xmlns:a16="http://schemas.microsoft.com/office/drawing/2014/main" id="{E937AEBB-9CAA-BC5F-EB15-77B5B2F8A4D0}"/>
              </a:ext>
            </a:extLst>
          </p:cNvPr>
          <p:cNvSpPr txBox="1"/>
          <p:nvPr/>
        </p:nvSpPr>
        <p:spPr>
          <a:xfrm>
            <a:off x="8562974" y="3234809"/>
            <a:ext cx="3109913" cy="646331"/>
          </a:xfrm>
          <a:prstGeom prst="rect">
            <a:avLst/>
          </a:prstGeom>
          <a:noFill/>
        </p:spPr>
        <p:txBody>
          <a:bodyPr wrap="square">
            <a:spAutoFit/>
          </a:bodyPr>
          <a:lstStyle/>
          <a:p>
            <a:r>
              <a:rPr lang="en-US" sz="1800" b="1" dirty="0">
                <a:solidFill>
                  <a:schemeClr val="bg1"/>
                </a:solidFill>
                <a:latin typeface="+mj-lt"/>
              </a:rPr>
              <a:t>Watch this video: </a:t>
            </a:r>
            <a:r>
              <a:rPr lang="en-US" sz="1800" dirty="0">
                <a:solidFill>
                  <a:schemeClr val="bg1"/>
                </a:solidFill>
                <a:latin typeface="+mj-lt"/>
                <a:hlinkClick r:id="rId4">
                  <a:extLst>
                    <a:ext uri="{A12FA001-AC4F-418D-AE19-62706E023703}">
                      <ahyp:hlinkClr xmlns:ahyp="http://schemas.microsoft.com/office/drawing/2018/hyperlinkcolor" val="tx"/>
                    </a:ext>
                  </a:extLst>
                </a:hlinkClick>
              </a:rPr>
              <a:t>https://youtu.be/bOsbofgusak</a:t>
            </a:r>
            <a:r>
              <a:rPr lang="en-US" sz="1800" dirty="0">
                <a:solidFill>
                  <a:schemeClr val="bg1"/>
                </a:solidFill>
                <a:latin typeface="+mj-lt"/>
              </a:rPr>
              <a:t>. </a:t>
            </a:r>
          </a:p>
        </p:txBody>
      </p:sp>
      <p:pic>
        <p:nvPicPr>
          <p:cNvPr id="12" name="Online Media 11" title="Together by Matt Goodfellow | Children's Mental Health Week 2023">
            <a:hlinkClick r:id="" action="ppaction://media"/>
            <a:extLst>
              <a:ext uri="{FF2B5EF4-FFF2-40B4-BE49-F238E27FC236}">
                <a16:creationId xmlns:a16="http://schemas.microsoft.com/office/drawing/2014/main" id="{EDF4C778-A6AB-F4DF-E076-51DBA6BB55A0}"/>
              </a:ext>
            </a:extLst>
          </p:cNvPr>
          <p:cNvPicPr>
            <a:picLocks noRot="1" noChangeAspect="1"/>
          </p:cNvPicPr>
          <p:nvPr>
            <a:videoFile r:link="rId1"/>
          </p:nvPr>
        </p:nvPicPr>
        <p:blipFill>
          <a:blip r:embed="rId5"/>
          <a:stretch>
            <a:fillRect/>
          </a:stretch>
        </p:blipFill>
        <p:spPr>
          <a:xfrm>
            <a:off x="558799" y="1473200"/>
            <a:ext cx="7956549" cy="4495450"/>
          </a:xfrm>
          <a:prstGeom prst="rect">
            <a:avLst/>
          </a:prstGeom>
        </p:spPr>
      </p:pic>
    </p:spTree>
    <p:extLst>
      <p:ext uri="{BB962C8B-B14F-4D97-AF65-F5344CB8AC3E}">
        <p14:creationId xmlns:p14="http://schemas.microsoft.com/office/powerpoint/2010/main" val="42207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306C2C-7271-392D-FD8D-469B540332A8}"/>
              </a:ext>
            </a:extLst>
          </p:cNvPr>
          <p:cNvSpPr>
            <a:spLocks noGrp="1"/>
          </p:cNvSpPr>
          <p:nvPr>
            <p:ph idx="1"/>
          </p:nvPr>
        </p:nvSpPr>
        <p:spPr>
          <a:xfrm>
            <a:off x="5133975" y="2492375"/>
            <a:ext cx="6667500" cy="3350706"/>
          </a:xfrm>
        </p:spPr>
        <p:txBody>
          <a:bodyPr>
            <a:normAutofit fontScale="62500" lnSpcReduction="20000"/>
          </a:bodyPr>
          <a:lstStyle/>
          <a:p>
            <a:pPr marL="0" indent="0">
              <a:buNone/>
            </a:pPr>
            <a:r>
              <a:rPr lang="en-US" sz="4800" b="1" dirty="0">
                <a:solidFill>
                  <a:srgbClr val="EA5D25"/>
                </a:solidFill>
                <a:latin typeface="+mj-lt"/>
                <a:cs typeface="Calibri"/>
              </a:rPr>
              <a:t>We are all connected because we come to Holy Trinity each day. You can be the difference that makes those connections positive or negative. </a:t>
            </a:r>
          </a:p>
          <a:p>
            <a:pPr marL="0" indent="0">
              <a:buNone/>
            </a:pPr>
            <a:r>
              <a:rPr lang="en-US" sz="4800" b="1" dirty="0">
                <a:solidFill>
                  <a:srgbClr val="EA5D25"/>
                </a:solidFill>
                <a:latin typeface="+mj-lt"/>
                <a:cs typeface="Calibri"/>
              </a:rPr>
              <a:t>During PSHE this week, you will complete a task about connecting with other people. </a:t>
            </a:r>
          </a:p>
          <a:p>
            <a:pPr marL="0" indent="0">
              <a:buNone/>
            </a:pPr>
            <a:r>
              <a:rPr lang="en-US" sz="4800" b="1" dirty="0">
                <a:solidFill>
                  <a:srgbClr val="EA5D25"/>
                </a:solidFill>
                <a:latin typeface="+mj-lt"/>
                <a:cs typeface="Calibri"/>
              </a:rPr>
              <a:t>On Thursday 9</a:t>
            </a:r>
            <a:r>
              <a:rPr lang="en-US" sz="4800" b="1" baseline="30000" dirty="0">
                <a:solidFill>
                  <a:srgbClr val="EA5D25"/>
                </a:solidFill>
                <a:latin typeface="+mj-lt"/>
                <a:cs typeface="Calibri"/>
              </a:rPr>
              <a:t>th</a:t>
            </a:r>
            <a:r>
              <a:rPr lang="en-US" sz="4800" b="1" dirty="0">
                <a:solidFill>
                  <a:srgbClr val="EA5D25"/>
                </a:solidFill>
                <a:latin typeface="+mj-lt"/>
                <a:cs typeface="Calibri"/>
              </a:rPr>
              <a:t> February, you are all invited to take part in a themed dress up day. </a:t>
            </a:r>
          </a:p>
          <a:p>
            <a:pPr marL="0" indent="0">
              <a:buNone/>
            </a:pPr>
            <a:endParaRPr lang="en-US" sz="4800" b="1" dirty="0">
              <a:solidFill>
                <a:srgbClr val="EA5D25"/>
              </a:solidFill>
              <a:latin typeface="+mj-lt"/>
              <a:cs typeface="Calibri"/>
            </a:endParaRPr>
          </a:p>
          <a:p>
            <a:endParaRPr lang="en-GB" sz="4800" b="1" dirty="0">
              <a:solidFill>
                <a:srgbClr val="EA5D25"/>
              </a:solidFill>
              <a:latin typeface="+mj-lt"/>
            </a:endParaRPr>
          </a:p>
        </p:txBody>
      </p:sp>
      <p:pic>
        <p:nvPicPr>
          <p:cNvPr id="6" name="Picture 5" descr="A picture containing text&#10;&#10;Description automatically generated">
            <a:extLst>
              <a:ext uri="{FF2B5EF4-FFF2-40B4-BE49-F238E27FC236}">
                <a16:creationId xmlns:a16="http://schemas.microsoft.com/office/drawing/2014/main" id="{07403418-AA89-C481-EBDB-CB112FA5549E}"/>
              </a:ext>
            </a:extLst>
          </p:cNvPr>
          <p:cNvPicPr>
            <a:picLocks noChangeAspect="1"/>
          </p:cNvPicPr>
          <p:nvPr/>
        </p:nvPicPr>
        <p:blipFill rotWithShape="1">
          <a:blip r:embed="rId4">
            <a:extLst>
              <a:ext uri="{28A0092B-C50C-407E-A947-70E740481C1C}">
                <a14:useLocalDpi xmlns:a14="http://schemas.microsoft.com/office/drawing/2010/main" val="0"/>
              </a:ext>
            </a:extLst>
          </a:blip>
          <a:srcRect l="53985" t="17315" b="17546"/>
          <a:stretch/>
        </p:blipFill>
        <p:spPr>
          <a:xfrm>
            <a:off x="152400" y="1674812"/>
            <a:ext cx="5610225" cy="4467225"/>
          </a:xfrm>
          <a:prstGeom prst="rect">
            <a:avLst/>
          </a:prstGeom>
        </p:spPr>
      </p:pic>
      <p:sp>
        <p:nvSpPr>
          <p:cNvPr id="2" name="TextBox 1">
            <a:extLst>
              <a:ext uri="{FF2B5EF4-FFF2-40B4-BE49-F238E27FC236}">
                <a16:creationId xmlns:a16="http://schemas.microsoft.com/office/drawing/2014/main" id="{FDDEBB01-BB21-4AE0-B58D-A9E9EA47DDCA}"/>
              </a:ext>
            </a:extLst>
          </p:cNvPr>
          <p:cNvSpPr txBox="1"/>
          <p:nvPr/>
        </p:nvSpPr>
        <p:spPr>
          <a:xfrm>
            <a:off x="3086911" y="6031149"/>
            <a:ext cx="6193276" cy="369332"/>
          </a:xfrm>
          <a:prstGeom prst="rect">
            <a:avLst/>
          </a:prstGeom>
          <a:noFill/>
        </p:spPr>
        <p:txBody>
          <a:bodyPr wrap="square" rtlCol="0">
            <a:spAutoFit/>
          </a:bodyPr>
          <a:lstStyle/>
          <a:p>
            <a:r>
              <a:rPr lang="en-US" dirty="0"/>
              <a:t>You will now complete a class activity. </a:t>
            </a:r>
            <a:endParaRPr lang="en-GB" dirty="0"/>
          </a:p>
        </p:txBody>
      </p:sp>
    </p:spTree>
    <p:extLst>
      <p:ext uri="{BB962C8B-B14F-4D97-AF65-F5344CB8AC3E}">
        <p14:creationId xmlns:p14="http://schemas.microsoft.com/office/powerpoint/2010/main" val="27463550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ikesCount xmlns="http://schemas.microsoft.com/sharepoint/v3" xsi:nil="true"/>
    <lcf76f155ced4ddcb4097134ff3c332f xmlns="c08b032f-9e00-415d-9c15-e247b3ec09db">
      <Terms xmlns="http://schemas.microsoft.com/office/infopath/2007/PartnerControls"/>
    </lcf76f155ced4ddcb4097134ff3c332f>
    <Ratings xmlns="http://schemas.microsoft.com/sharepoint/v3" xsi:nil="true"/>
    <LikedBy xmlns="http://schemas.microsoft.com/sharepoint/v3">
      <UserInfo>
        <DisplayName/>
        <AccountId xsi:nil="true"/>
        <AccountType/>
      </UserInfo>
    </LikedBy>
    <TaxCatchAll xmlns="80702035-83e4-4f4e-898a-6cc0c7e3ab77" xsi:nil="true"/>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3E065A9F46F846B77359383866DA7B" ma:contentTypeVersion="" ma:contentTypeDescription="Create a new document." ma:contentTypeScope="" ma:versionID="07462223f579890072fae7517364f6c4">
  <xsd:schema xmlns:xsd="http://www.w3.org/2001/XMLSchema" xmlns:xs="http://www.w3.org/2001/XMLSchema" xmlns:p="http://schemas.microsoft.com/office/2006/metadata/properties" xmlns:ns1="http://schemas.microsoft.com/sharepoint/v3" xmlns:ns2="a7637a19-367a-4688-a577-98d1b2f5287e" xmlns:ns3="c08b032f-9e00-415d-9c15-e247b3ec09db" xmlns:ns4="80702035-83e4-4f4e-898a-6cc0c7e3ab77" targetNamespace="http://schemas.microsoft.com/office/2006/metadata/properties" ma:root="true" ma:fieldsID="7f62bd8596ca8a3b9afa55de570e55ce" ns1:_="" ns2:_="" ns3:_="" ns4:_="">
    <xsd:import namespace="http://schemas.microsoft.com/sharepoint/v3"/>
    <xsd:import namespace="a7637a19-367a-4688-a577-98d1b2f5287e"/>
    <xsd:import namespace="c08b032f-9e00-415d-9c15-e247b3ec09db"/>
    <xsd:import namespace="80702035-83e4-4f4e-898a-6cc0c7e3ab77"/>
    <xsd:element name="properties">
      <xsd:complexType>
        <xsd:sequence>
          <xsd:element name="documentManagement">
            <xsd:complexType>
              <xsd:all>
                <xsd:element ref="ns1:AverageRating" minOccurs="0"/>
                <xsd:element ref="ns1:RatingCount" minOccurs="0"/>
                <xsd:element ref="ns1:RatedBy" minOccurs="0"/>
                <xsd:element ref="ns1:Ratings" minOccurs="0"/>
                <xsd:element ref="ns1:LikesCount" minOccurs="0"/>
                <xsd:element ref="ns1:LikedBy" minOccurs="0"/>
                <xsd:element ref="ns2:SharedWithUsers" minOccurs="0"/>
                <xsd:element ref="ns2:SharingHintHash"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8" nillable="true" ma:displayName="Rating (0-5)" ma:decimals="2" ma:description="Average value of all the ratings that have been submitted" ma:internalName="AverageRating" ma:readOnly="true">
      <xsd:simpleType>
        <xsd:restriction base="dms:Number"/>
      </xsd:simpleType>
    </xsd:element>
    <xsd:element name="RatingCount" ma:index="9" nillable="true" ma:displayName="Number of Ratings" ma:decimals="0" ma:description="Number of ratings submitted" ma:internalName="RatingCount" ma:readOnly="true">
      <xsd:simpleType>
        <xsd:restriction base="dms:Number"/>
      </xsd:simpleType>
    </xsd:element>
    <xsd:element name="RatedBy" ma:index="10"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1" nillable="true" ma:displayName="User ratings" ma:description="User ratings for the item" ma:hidden="true" ma:internalName="Ratings">
      <xsd:simpleType>
        <xsd:restriction base="dms:Note"/>
      </xsd:simpleType>
    </xsd:element>
    <xsd:element name="LikesCount" ma:index="12" nillable="true" ma:displayName="Number of Likes" ma:internalName="LikesCount">
      <xsd:simpleType>
        <xsd:restriction base="dms:Unknown"/>
      </xsd:simpleType>
    </xsd:element>
    <xsd:element name="LikedBy" ma:index="13"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7637a19-367a-4688-a577-98d1b2f528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15" nillable="true" ma:displayName="Sharing Hint Hash" ma:internalName="SharingHintHash" ma:readOnly="true">
      <xsd:simpleType>
        <xsd:restriction base="dms:Text"/>
      </xsd:simpleType>
    </xsd:element>
    <xsd:element name="SharedWithDetails" ma:index="16" nillable="true" ma:displayName="Shared With Details" ma:internalName="SharedWithDetails" ma:readOnly="true">
      <xsd:simpleType>
        <xsd:restriction base="dms:Note">
          <xsd:maxLength value="255"/>
        </xsd:restriction>
      </xsd:simpleType>
    </xsd:element>
    <xsd:element name="LastSharedByUser" ma:index="17" nillable="true" ma:displayName="Last Shared By User" ma:description="" ma:internalName="LastSharedByUser" ma:readOnly="true">
      <xsd:simpleType>
        <xsd:restriction base="dms:Note">
          <xsd:maxLength value="255"/>
        </xsd:restriction>
      </xsd:simpleType>
    </xsd:element>
    <xsd:element name="LastSharedByTime" ma:index="18"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c08b032f-9e00-415d-9c15-e247b3ec09db" elementFormDefault="qualified">
    <xsd:import namespace="http://schemas.microsoft.com/office/2006/documentManagement/types"/>
    <xsd:import namespace="http://schemas.microsoft.com/office/infopath/2007/PartnerControls"/>
    <xsd:element name="MediaServiceMetadata" ma:index="19" nillable="true" ma:displayName="MediaServiceMetadata" ma:description="" ma:hidden="true" ma:internalName="MediaServiceMetadata" ma:readOnly="true">
      <xsd:simpleType>
        <xsd:restriction base="dms:Note"/>
      </xsd:simpleType>
    </xsd:element>
    <xsd:element name="MediaServiceFastMetadata" ma:index="20" nillable="true" ma:displayName="MediaServiceFastMetadata" ma:description="" ma:hidden="true" ma:internalName="MediaServiceFastMetadata" ma:readOnly="true">
      <xsd:simpleType>
        <xsd:restriction base="dms:Note"/>
      </xsd:simpleType>
    </xsd:element>
    <xsd:element name="MediaServiceDateTaken" ma:index="21" nillable="true" ma:displayName="MediaServiceDateTaken" ma:description="" ma:hidden="true" ma:internalName="MediaServiceDateTaken" ma:readOnly="true">
      <xsd:simpleType>
        <xsd:restriction base="dms:Text"/>
      </xsd:simpleType>
    </xsd:element>
    <xsd:element name="MediaServiceAutoTags" ma:index="22" nillable="true" ma:displayName="MediaServiceAutoTags" ma:description="" ma:internalName="MediaServiceAutoTags" ma:readOnly="true">
      <xsd:simpleType>
        <xsd:restriction base="dms:Text"/>
      </xsd:simpleType>
    </xsd:element>
    <xsd:element name="MediaServiceLocation" ma:index="23" nillable="true" ma:displayName="MediaServiceLocation" ma:description="" ma:internalName="MediaServiceLocation" ma:readOnly="true">
      <xsd:simpleType>
        <xsd:restriction base="dms:Text"/>
      </xsd:simpleType>
    </xsd:element>
    <xsd:element name="MediaServiceOCR" ma:index="24" nillable="true" ma:displayName="MediaServiceOCR" ma:internalName="MediaServiceOCR" ma:readOnly="true">
      <xsd:simpleType>
        <xsd:restriction base="dms:Note">
          <xsd:maxLength value="255"/>
        </xsd:restriction>
      </xsd:simpleType>
    </xsd:element>
    <xsd:element name="MediaServiceGenerationTime" ma:index="25" nillable="true" ma:displayName="MediaServiceGenerationTime" ma:hidden="true" ma:internalName="MediaServiceGenerationTime" ma:readOnly="true">
      <xsd:simpleType>
        <xsd:restriction base="dms:Text"/>
      </xsd:simpleType>
    </xsd:element>
    <xsd:element name="MediaServiceEventHashCode" ma:index="26" nillable="true" ma:displayName="MediaServiceEventHashCode" ma:hidden="true" ma:internalName="MediaServiceEventHashCode" ma:readOnly="true">
      <xsd:simpleType>
        <xsd:restriction base="dms:Text"/>
      </xsd:simpleType>
    </xsd:element>
    <xsd:element name="MediaServiceAutoKeyPoints" ma:index="27" nillable="true" ma:displayName="MediaServiceAutoKeyPoints" ma:hidden="true" ma:internalName="MediaServiceAutoKeyPoints" ma:readOnly="true">
      <xsd:simpleType>
        <xsd:restriction base="dms:Note"/>
      </xsd:simpleType>
    </xsd:element>
    <xsd:element name="MediaServiceKeyPoints" ma:index="28" nillable="true" ma:displayName="KeyPoints" ma:internalName="MediaServiceKeyPoints" ma:readOnly="true">
      <xsd:simpleType>
        <xsd:restriction base="dms:Note">
          <xsd:maxLength value="255"/>
        </xsd:restriction>
      </xsd:simpleType>
    </xsd:element>
    <xsd:element name="MediaLengthInSeconds" ma:index="29" nillable="true" ma:displayName="Length (seconds)" ma:internalName="MediaLengthInSeconds" ma:readOnly="true">
      <xsd:simpleType>
        <xsd:restriction base="dms:Unknow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b5400aad-a3f4-4bea-97d8-85ce61c1b31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0702035-83e4-4f4e-898a-6cc0c7e3ab77" elementFormDefault="qualified">
    <xsd:import namespace="http://schemas.microsoft.com/office/2006/documentManagement/types"/>
    <xsd:import namespace="http://schemas.microsoft.com/office/infopath/2007/PartnerControls"/>
    <xsd:element name="TaxCatchAll" ma:index="32" nillable="true" ma:displayName="Taxonomy Catch All Column" ma:hidden="true" ma:list="{73041a45-58e0-4365-b532-a6b5112c4836}" ma:internalName="TaxCatchAll" ma:showField="CatchAllData" ma:web="80702035-83e4-4f4e-898a-6cc0c7e3ab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24EC89-1A01-4405-A656-99765EC6AD8D}">
  <ds:schemaRefs>
    <ds:schemaRef ds:uri="http://purl.org/dc/dcmitype/"/>
    <ds:schemaRef ds:uri="c08b032f-9e00-415d-9c15-e247b3ec09db"/>
    <ds:schemaRef ds:uri="a7637a19-367a-4688-a577-98d1b2f5287e"/>
    <ds:schemaRef ds:uri="http://schemas.microsoft.com/office/2006/documentManagement/types"/>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openxmlformats.org/package/2006/metadata/core-properties"/>
    <ds:schemaRef ds:uri="80702035-83e4-4f4e-898a-6cc0c7e3ab77"/>
    <ds:schemaRef ds:uri="http://schemas.microsoft.com/sharepoint/v3"/>
  </ds:schemaRefs>
</ds:datastoreItem>
</file>

<file path=customXml/itemProps2.xml><?xml version="1.0" encoding="utf-8"?>
<ds:datastoreItem xmlns:ds="http://schemas.openxmlformats.org/officeDocument/2006/customXml" ds:itemID="{45E5A635-7B3F-4B75-912D-858136AF7B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7637a19-367a-4688-a577-98d1b2f5287e"/>
    <ds:schemaRef ds:uri="c08b032f-9e00-415d-9c15-e247b3ec09db"/>
    <ds:schemaRef ds:uri="80702035-83e4-4f4e-898a-6cc0c7e3ab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3CC7A74-88CB-43A5-AFA0-92CD018672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108</TotalTime>
  <Words>397</Words>
  <Application>Microsoft Office PowerPoint</Application>
  <PresentationFormat>Widescreen</PresentationFormat>
  <Paragraphs>22</Paragraphs>
  <Slides>6</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Together by Matt Goodfellow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Law</dc:creator>
  <cp:lastModifiedBy>Theresa Williams-Swaby</cp:lastModifiedBy>
  <cp:revision>91</cp:revision>
  <dcterms:created xsi:type="dcterms:W3CDTF">2018-01-11T19:53:16Z</dcterms:created>
  <dcterms:modified xsi:type="dcterms:W3CDTF">2023-02-06T09:40:51Z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0x0101006A3E065A9F46F846B77359383866DA7B</vt:lpwstr>
  </property>
  <property fmtid="{D5CDD505-2E9C-101B-9397-08002B2CF9AE}" pid="3" name="MediaServiceImageTags">
    <vt:lpwstr/>
  </property>
</Properties>
</file>